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96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90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71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69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89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05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1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87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11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14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39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51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19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97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28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9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49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29BB04-AD2F-4EA4-A46B-684FAD51C17C}" type="datetimeFigureOut">
              <a:rPr lang="pl-PL" smtClean="0"/>
              <a:t>2021-03-24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6AAD-9C27-4146-A84D-30A304ABAB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902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ka.piekary.pl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4930" y="4333104"/>
            <a:ext cx="10544432" cy="1883289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  <a:t>Miejskiej Biblioteki Publicznej</a:t>
            </a:r>
            <a:br>
              <a:rPr lang="pl-PL" sz="40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</a:br>
            <a:r>
              <a:rPr lang="pl-PL" sz="40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  <a:t> im. Teodora Heneczka w Piekarach Śląskich</a:t>
            </a:r>
            <a:br>
              <a:rPr lang="pl-PL" sz="40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</a:br>
            <a:r>
              <a:rPr lang="pl-PL" sz="40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  <a:t/>
            </a:r>
            <a:br>
              <a:rPr lang="pl-PL" sz="40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</a:br>
            <a:r>
              <a:rPr lang="pl-PL" sz="66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  <a:t>- samouczek -</a:t>
            </a:r>
            <a:endParaRPr lang="pl-PL" sz="6600" dirty="0">
              <a:latin typeface="Palatino Linotype" panose="02040502050505030304" pitchFamily="18" charset="0"/>
              <a:cs typeface="Noto Naskh Arabic" panose="020B0502040504020204" pitchFamily="34" charset="-7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48714" y="560936"/>
            <a:ext cx="86167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600" dirty="0">
                <a:latin typeface="Palatino Linotype" panose="02040502050505030304" pitchFamily="18" charset="0"/>
                <a:cs typeface="Noto Naskh Arabic" panose="020B0502040504020204" pitchFamily="34" charset="-78"/>
              </a:rPr>
              <a:t>Jak poruszać się </a:t>
            </a:r>
            <a:r>
              <a:rPr lang="pl-PL" sz="66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  <a:t/>
            </a:r>
            <a:br>
              <a:rPr lang="pl-PL" sz="66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</a:br>
            <a:r>
              <a:rPr lang="pl-PL" sz="6600" dirty="0" smtClean="0">
                <a:latin typeface="Palatino Linotype" panose="02040502050505030304" pitchFamily="18" charset="0"/>
                <a:cs typeface="Noto Naskh Arabic" panose="020B0502040504020204" pitchFamily="34" charset="-78"/>
              </a:rPr>
              <a:t>po katalogu </a:t>
            </a:r>
            <a:r>
              <a:rPr lang="pl-PL" sz="6600" dirty="0">
                <a:latin typeface="Palatino Linotype" panose="02040502050505030304" pitchFamily="18" charset="0"/>
                <a:cs typeface="Noto Naskh Arabic" panose="020B0502040504020204" pitchFamily="34" charset="-78"/>
              </a:rPr>
              <a:t>online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11993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429" y="307193"/>
            <a:ext cx="8297562" cy="87584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G</a:t>
            </a:r>
            <a:r>
              <a:rPr lang="pl-PL" sz="2000" dirty="0" smtClean="0">
                <a:latin typeface="Palatino Linotype" panose="02040502050505030304" pitchFamily="18" charset="0"/>
              </a:rPr>
              <a:t>dy na ekranie pojawi się lista autorów, należy zwrócić uwagę także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na ich imiona i wybrać tego, którego konkretnie poszukujemy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62" y="1257447"/>
            <a:ext cx="6973049" cy="2000705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95" y="3629391"/>
            <a:ext cx="5891349" cy="2859158"/>
          </a:xfrm>
        </p:spPr>
      </p:pic>
    </p:spTree>
    <p:extLst>
      <p:ext uri="{BB962C8B-B14F-4D97-AF65-F5344CB8AC3E}">
        <p14:creationId xmlns:p14="http://schemas.microsoft.com/office/powerpoint/2010/main" val="31645659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676" y="270919"/>
            <a:ext cx="9324703" cy="100647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N</a:t>
            </a:r>
            <a:r>
              <a:rPr lang="pl-PL" sz="2000" dirty="0" smtClean="0">
                <a:latin typeface="Palatino Linotype" panose="02040502050505030304" pitchFamily="18" charset="0"/>
              </a:rPr>
              <a:t>a slajdzie widzimy teraz wykaz filii, które posiadają dany tytuł i jego aktualną dostępność: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74" y="1320369"/>
            <a:ext cx="4888234" cy="5394487"/>
          </a:xfrm>
        </p:spPr>
      </p:pic>
      <p:sp>
        <p:nvSpPr>
          <p:cNvPr id="6" name="pole tekstowe 5"/>
          <p:cNvSpPr txBox="1"/>
          <p:nvPr/>
        </p:nvSpPr>
        <p:spPr>
          <a:xfrm>
            <a:off x="7227196" y="2906472"/>
            <a:ext cx="177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Palatino Linotype" panose="02040502050505030304" pitchFamily="18" charset="0"/>
              </a:rPr>
              <a:t>wypożyczona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357461" y="5226784"/>
            <a:ext cx="357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Palatino Linotype" panose="02040502050505030304" pitchFamily="18" charset="0"/>
              </a:rPr>
              <a:t>Uwaga o dostępności! Książka jest </a:t>
            </a:r>
            <a:r>
              <a:rPr lang="pl-PL" sz="2000" b="1" u="sng" dirty="0" smtClean="0">
                <a:latin typeface="Palatino Linotype" panose="02040502050505030304" pitchFamily="18" charset="0"/>
              </a:rPr>
              <a:t>wypożyczana</a:t>
            </a:r>
            <a:r>
              <a:rPr lang="pl-PL" sz="2000" dirty="0" smtClean="0">
                <a:latin typeface="Palatino Linotype" panose="02040502050505030304" pitchFamily="18" charset="0"/>
              </a:rPr>
              <a:t>,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a nie </a:t>
            </a:r>
            <a:r>
              <a:rPr lang="pl-PL" sz="2000" b="1" u="sng" dirty="0" smtClean="0">
                <a:latin typeface="Palatino Linotype" panose="02040502050505030304" pitchFamily="18" charset="0"/>
              </a:rPr>
              <a:t>wypożyczona</a:t>
            </a:r>
            <a:r>
              <a:rPr lang="pl-PL" sz="2000" dirty="0" smtClean="0">
                <a:latin typeface="Palatino Linotype" panose="02040502050505030304" pitchFamily="18" charset="0"/>
              </a:rPr>
              <a:t> na 30 dni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5978853" y="3148287"/>
            <a:ext cx="1188000" cy="252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7096206" y="4663440"/>
            <a:ext cx="203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2000" dirty="0" smtClean="0">
                <a:latin typeface="Palatino Linotype" panose="02040502050505030304" pitchFamily="18" charset="0"/>
              </a:rPr>
              <a:t>dostępna</a:t>
            </a:r>
            <a:endParaRPr lang="pl-PL" dirty="0">
              <a:latin typeface="Palatino Linotype" panose="02040502050505030304" pitchFamily="18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5978853" y="4900359"/>
            <a:ext cx="1188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 flipV="1">
            <a:off x="5401742" y="5815278"/>
            <a:ext cx="1908000" cy="2589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7079209" y="1288815"/>
            <a:ext cx="2012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Palatino Linotype" panose="02040502050505030304" pitchFamily="18" charset="0"/>
              </a:rPr>
              <a:t>zarezerwowana</a:t>
            </a:r>
            <a:endParaRPr lang="pl-PL" dirty="0">
              <a:latin typeface="Palatino Linotype" panose="02040502050505030304" pitchFamily="18" charset="0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5978854" y="1485857"/>
            <a:ext cx="1116000" cy="1846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 flipV="1">
            <a:off x="5898539" y="2117185"/>
            <a:ext cx="1180670" cy="493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7094854" y="1937214"/>
            <a:ext cx="53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l</a:t>
            </a:r>
            <a:r>
              <a:rPr lang="pl-PL" dirty="0" smtClean="0">
                <a:latin typeface="Palatino Linotype" panose="02040502050505030304" pitchFamily="18" charset="0"/>
              </a:rPr>
              <a:t>iczba osób czekających na liście rezerwacji</a:t>
            </a:r>
            <a:endParaRPr lang="pl-PL" sz="1600" dirty="0">
              <a:latin typeface="Palatino Linotype" panose="02040502050505030304" pitchFamily="18" charset="0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flipH="1" flipV="1">
            <a:off x="5321447" y="2351578"/>
            <a:ext cx="1636261" cy="2432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7094854" y="2410145"/>
            <a:ext cx="53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n</a:t>
            </a:r>
            <a:r>
              <a:rPr lang="pl-PL" dirty="0" smtClean="0">
                <a:latin typeface="Palatino Linotype" panose="02040502050505030304" pitchFamily="18" charset="0"/>
              </a:rPr>
              <a:t>umery czytelników, którzy zrobili rezerwację</a:t>
            </a:r>
            <a:endParaRPr lang="pl-PL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90709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733972" y="1466317"/>
            <a:ext cx="5048991" cy="5173398"/>
            <a:chOff x="1831719" y="1491914"/>
            <a:chExt cx="5177445" cy="5185611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9" y="1491914"/>
              <a:ext cx="5177445" cy="5185611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60" y="1908313"/>
              <a:ext cx="335943" cy="233320"/>
            </a:xfrm>
            <a:prstGeom prst="rect">
              <a:avLst/>
            </a:prstGeom>
          </p:spPr>
        </p:pic>
      </p:grpSp>
      <p:grpSp>
        <p:nvGrpSpPr>
          <p:cNvPr id="19" name="Grupa 18"/>
          <p:cNvGrpSpPr/>
          <p:nvPr/>
        </p:nvGrpSpPr>
        <p:grpSpPr>
          <a:xfrm>
            <a:off x="7046769" y="1046726"/>
            <a:ext cx="3602335" cy="4093428"/>
            <a:chOff x="7724274" y="3958389"/>
            <a:chExt cx="3132267" cy="3569632"/>
          </a:xfrm>
        </p:grpSpPr>
        <p:sp>
          <p:nvSpPr>
            <p:cNvPr id="16" name="pole tekstowe 15"/>
            <p:cNvSpPr txBox="1"/>
            <p:nvPr/>
          </p:nvSpPr>
          <p:spPr>
            <a:xfrm>
              <a:off x="7724274" y="3958389"/>
              <a:ext cx="2743200" cy="356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pl-PL" sz="2000" dirty="0" smtClean="0">
                  <a:latin typeface="Palatino Linotype" panose="02040502050505030304" pitchFamily="18" charset="0"/>
                </a:rPr>
                <a:t>Aby móc zarezerwować książkę, musimy kliknąć w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pl-PL" sz="2000" dirty="0" smtClean="0">
                  <a:latin typeface="Palatino Linotype" panose="02040502050505030304" pitchFamily="18" charset="0"/>
                </a:rPr>
                <a:t>Pokazuje nam się wtedy okienko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pl-PL" sz="2000" dirty="0" smtClean="0">
                  <a:latin typeface="Palatino Linotype" panose="02040502050505030304" pitchFamily="18" charset="0"/>
                </a:rPr>
                <a:t>Po kliknięciu pojawia się poniższa strona i musimy zatwierdzić klikając REZERWUJĘ</a:t>
              </a:r>
              <a:r>
                <a:rPr lang="pl-PL" sz="2000" dirty="0">
                  <a:latin typeface="Palatino Linotype" panose="02040502050505030304" pitchFamily="18" charset="0"/>
                </a:rPr>
                <a:t>.</a:t>
              </a:r>
              <a:endParaRPr lang="pl-PL" sz="2000" dirty="0" smtClean="0">
                <a:latin typeface="Palatino Linotype" panose="0204050205050503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endParaRPr lang="pl-PL" sz="2000" dirty="0" smtClean="0">
                <a:latin typeface="Palatino Linotype" panose="0204050205050503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v"/>
              </a:pPr>
              <a:endParaRPr lang="pl-PL" sz="2000" dirty="0" smtClean="0">
                <a:latin typeface="Palatino Linotype" panose="02040502050505030304" pitchFamily="18" charset="0"/>
              </a:endParaRPr>
            </a:p>
            <a:p>
              <a:endParaRPr lang="pl-PL" sz="2000" dirty="0" smtClean="0">
                <a:latin typeface="Palatino Linotype" panose="02040502050505030304" pitchFamily="18" charset="0"/>
              </a:endParaRPr>
            </a:p>
            <a:p>
              <a:r>
                <a:rPr lang="pl-PL" sz="2000" dirty="0" smtClean="0">
                  <a:latin typeface="Palatino Linotype" panose="02040502050505030304" pitchFamily="18" charset="0"/>
                </a:rPr>
                <a:t>      </a:t>
              </a:r>
              <a:endParaRPr lang="pl-PL" sz="2000" dirty="0">
                <a:latin typeface="Palatino Linotype" panose="02040502050505030304" pitchFamily="18" charset="0"/>
              </a:endParaRPr>
            </a:p>
          </p:txBody>
        </p:sp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906" y="5058748"/>
              <a:ext cx="996107" cy="319265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251" y="4587564"/>
              <a:ext cx="914290" cy="288723"/>
            </a:xfrm>
            <a:prstGeom prst="rect">
              <a:avLst/>
            </a:prstGeom>
          </p:spPr>
        </p:pic>
      </p:grp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35" y="641263"/>
            <a:ext cx="381000" cy="26670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10" y="338840"/>
            <a:ext cx="381000" cy="2667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385417" y="251597"/>
            <a:ext cx="1065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Tylko </a:t>
            </a:r>
            <a:r>
              <a:rPr lang="pl-PL" sz="2000" dirty="0">
                <a:latin typeface="Palatino Linotype" panose="02040502050505030304" pitchFamily="18" charset="0"/>
              </a:rPr>
              <a:t>wówczas, gdy książka jest wypożyczona       lub </a:t>
            </a:r>
            <a:r>
              <a:rPr lang="pl-PL" sz="2000" dirty="0" smtClean="0">
                <a:latin typeface="Palatino Linotype" panose="02040502050505030304" pitchFamily="18" charset="0"/>
              </a:rPr>
              <a:t>zarezerwowana        można </a:t>
            </a:r>
            <a:r>
              <a:rPr lang="pl-PL" sz="2000" dirty="0">
                <a:latin typeface="Palatino Linotype" panose="02040502050505030304" pitchFamily="18" charset="0"/>
              </a:rPr>
              <a:t>ją REZERWOWAĆ</a:t>
            </a:r>
            <a:r>
              <a:rPr lang="pl-PL" sz="2000" dirty="0" smtClean="0">
                <a:latin typeface="Palatino Linotype" panose="02040502050505030304" pitchFamily="18" charset="0"/>
              </a:rPr>
              <a:t>! To, </a:t>
            </a:r>
            <a:r>
              <a:rPr lang="pl-PL" sz="2000" dirty="0">
                <a:latin typeface="Palatino Linotype" panose="02040502050505030304" pitchFamily="18" charset="0"/>
              </a:rPr>
              <a:t>co stoi na półce w </a:t>
            </a:r>
            <a:r>
              <a:rPr lang="pl-PL" sz="2000" dirty="0" smtClean="0">
                <a:latin typeface="Palatino Linotype" panose="02040502050505030304" pitchFamily="18" charset="0"/>
              </a:rPr>
              <a:t>bibliotece można wypożyczyć.</a:t>
            </a:r>
            <a:endParaRPr lang="pl-PL" sz="2000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83" y="319790"/>
            <a:ext cx="383977" cy="2857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6769" y="4007626"/>
            <a:ext cx="4179772" cy="26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59044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3514" y="153341"/>
            <a:ext cx="9278454" cy="940526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Przejdźmy teraz do zakładki TWOJE KONTO. Po kliknięciu „Aktualnie wypożycz.” widzimy wszystkie pozycje znajdujące się obecnie na naszym koncie wraz z informacją w jakiej filii zostały wypożyczone i kiedy przypada termin zwrotu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36" y="1255895"/>
            <a:ext cx="5016375" cy="5408185"/>
          </a:xfrm>
        </p:spPr>
      </p:pic>
    </p:spTree>
    <p:extLst>
      <p:ext uri="{BB962C8B-B14F-4D97-AF65-F5344CB8AC3E}">
        <p14:creationId xmlns:p14="http://schemas.microsoft.com/office/powerpoint/2010/main" val="390074780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583" y="228747"/>
            <a:ext cx="10515600" cy="106459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Jeśli z jakiegoś powodu nie udało Ci się zarezerwować książki lub chcesz ją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przeczytać później, możesz ją sobie tu umieścić, by kiedyś ponownie zarezerwować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lub wypożyczyć. </a:t>
            </a:r>
            <a:r>
              <a:rPr lang="pl-PL" sz="2000" b="1" dirty="0" smtClean="0">
                <a:latin typeface="Palatino Linotype" panose="02040502050505030304" pitchFamily="18" charset="0"/>
              </a:rPr>
              <a:t>SCHOWEK TO NIE REZERWACJA</a:t>
            </a:r>
            <a:r>
              <a:rPr lang="pl-PL" sz="2000" dirty="0" smtClean="0">
                <a:latin typeface="Palatino Linotype" panose="02040502050505030304" pitchFamily="18" charset="0"/>
              </a:rPr>
              <a:t>.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0" y="1583596"/>
            <a:ext cx="7660211" cy="4743064"/>
          </a:xfrm>
        </p:spPr>
      </p:pic>
    </p:spTree>
    <p:extLst>
      <p:ext uri="{BB962C8B-B14F-4D97-AF65-F5344CB8AC3E}">
        <p14:creationId xmlns:p14="http://schemas.microsoft.com/office/powerpoint/2010/main" val="1788210862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981" y="345627"/>
            <a:ext cx="10367879" cy="45344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T</a:t>
            </a:r>
            <a:r>
              <a:rPr lang="pl-PL" sz="2000" dirty="0" smtClean="0">
                <a:latin typeface="Palatino Linotype" panose="02040502050505030304" pitchFamily="18" charset="0"/>
              </a:rPr>
              <a:t>utaj widzisz historię swoich wypożyczeń – co czytałeś, z jakiej filii i w jakim okresie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36" y="1147816"/>
            <a:ext cx="6161660" cy="5185129"/>
          </a:xfrm>
        </p:spPr>
      </p:pic>
    </p:spTree>
    <p:extLst>
      <p:ext uri="{BB962C8B-B14F-4D97-AF65-F5344CB8AC3E}">
        <p14:creationId xmlns:p14="http://schemas.microsoft.com/office/powerpoint/2010/main" val="15224318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5938" y="213821"/>
            <a:ext cx="8885068" cy="692341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W tej zakładce zawarta jest historia Twoich rezerwacji, to co odebrałeś i to,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co ci umknęło! Jeśli nadal reflektujesz na tytuł, który Ci umknął,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to zarezerwuj go ponownie!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88" y="1364799"/>
            <a:ext cx="5650184" cy="5161995"/>
          </a:xfrm>
        </p:spPr>
      </p:pic>
    </p:spTree>
    <p:extLst>
      <p:ext uri="{BB962C8B-B14F-4D97-AF65-F5344CB8AC3E}">
        <p14:creationId xmlns:p14="http://schemas.microsoft.com/office/powerpoint/2010/main" val="228133750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197345"/>
            <a:ext cx="9404723" cy="1009303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Aby być na bieżąco z sytuacją na swoim bibliotecznym koncie, zachęcamy do aktywowania usługi SMS w telefonie. Dokonać tego można w każdej naszej placówce, telefonicznie lub mailowo.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1" y="1448672"/>
            <a:ext cx="3643447" cy="5124928"/>
          </a:xfrm>
        </p:spPr>
      </p:pic>
    </p:spTree>
    <p:extLst>
      <p:ext uri="{BB962C8B-B14F-4D97-AF65-F5344CB8AC3E}">
        <p14:creationId xmlns:p14="http://schemas.microsoft.com/office/powerpoint/2010/main" val="343493110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8626" y="1327341"/>
            <a:ext cx="10365877" cy="1811276"/>
          </a:xfrm>
        </p:spPr>
        <p:txBody>
          <a:bodyPr/>
          <a:lstStyle/>
          <a:p>
            <a:pPr algn="ctr"/>
            <a:r>
              <a:rPr lang="pl-PL" sz="5400" dirty="0" smtClean="0">
                <a:latin typeface="Palatino Linotype" panose="02040502050505030304" pitchFamily="18" charset="0"/>
              </a:rPr>
              <a:t>Dziękujemy za uwagę! Zachęcamy do korzystania!</a:t>
            </a:r>
            <a:endParaRPr lang="pl-PL" sz="5400" dirty="0">
              <a:latin typeface="Palatino Linotype" panose="0204050205050503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3285161" y="3939583"/>
            <a:ext cx="5372806" cy="703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000" dirty="0" smtClean="0">
                <a:latin typeface="Palatino Linotype" panose="02040502050505030304" pitchFamily="18" charset="0"/>
              </a:rPr>
              <a:t>Zespół Miejskiej Biblioteki Publicznej </a:t>
            </a:r>
          </a:p>
          <a:p>
            <a:pPr algn="ctr"/>
            <a:r>
              <a:rPr lang="pl-PL" sz="2000" dirty="0" smtClean="0">
                <a:latin typeface="Palatino Linotype" panose="02040502050505030304" pitchFamily="18" charset="0"/>
              </a:rPr>
              <a:t>im. Teodora Heneczka w Piekarach Śląskich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472612" y="5312032"/>
            <a:ext cx="4997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>
                <a:latin typeface="Palatino Linotype" panose="02040502050505030304" pitchFamily="18" charset="0"/>
              </a:rPr>
              <a:t>www.biblioteka.piekary.pl</a:t>
            </a:r>
          </a:p>
        </p:txBody>
      </p:sp>
    </p:spTree>
    <p:extLst>
      <p:ext uri="{BB962C8B-B14F-4D97-AF65-F5344CB8AC3E}">
        <p14:creationId xmlns:p14="http://schemas.microsoft.com/office/powerpoint/2010/main" val="3625329535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04196" y="1304832"/>
            <a:ext cx="7563393" cy="680351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Palatino Linotype" panose="02040502050505030304" pitchFamily="18" charset="0"/>
              </a:rPr>
              <a:t>Krok pierwszy, by korzystać z biblioteki:</a:t>
            </a:r>
            <a:endParaRPr lang="pl-PL" sz="3200" dirty="0">
              <a:latin typeface="Palatino Linotype" panose="0204050205050503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4" y="4575460"/>
            <a:ext cx="3058519" cy="213070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5" y="2381318"/>
            <a:ext cx="3058519" cy="204932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804196" y="2173799"/>
            <a:ext cx="5827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z</a:t>
            </a:r>
            <a:r>
              <a:rPr lang="pl-PL" sz="2000" dirty="0" smtClean="0">
                <a:latin typeface="Palatino Linotype" panose="02040502050505030304" pitchFamily="18" charset="0"/>
              </a:rPr>
              <a:t>abieramy ze sobą dowód osobisty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odwiedzamy wybraną placówkę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dokonujemy zapisu do biblioteki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o</a:t>
            </a:r>
            <a:r>
              <a:rPr lang="pl-PL" sz="2000" dirty="0" smtClean="0">
                <a:latin typeface="Palatino Linotype" panose="02040502050505030304" pitchFamily="18" charset="0"/>
              </a:rPr>
              <a:t>trzymujemy </a:t>
            </a:r>
            <a:r>
              <a:rPr lang="pl-PL" sz="2000" b="1" u="sng" dirty="0" smtClean="0">
                <a:latin typeface="Palatino Linotype" panose="02040502050505030304" pitchFamily="18" charset="0"/>
              </a:rPr>
              <a:t>kartę biblioteczną</a:t>
            </a:r>
            <a:r>
              <a:rPr lang="pl-PL" sz="2000" dirty="0" smtClean="0">
                <a:latin typeface="Palatino Linotype" panose="02040502050505030304" pitchFamily="18" charset="0"/>
              </a:rPr>
              <a:t>, która pozwala nam korzystać z każdej placówki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w Piekarach Śląskich</a:t>
            </a:r>
            <a:r>
              <a:rPr lang="pl-PL" sz="20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5" y="187176"/>
            <a:ext cx="3058519" cy="20493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68" y="4575460"/>
            <a:ext cx="3311892" cy="21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6142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039" y="167067"/>
            <a:ext cx="10017004" cy="954224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Palatino Linotype" panose="02040502050505030304" pitchFamily="18" charset="0"/>
              </a:rPr>
              <a:t>Teraz już możemy przeglądać zasoby katalogu online</a:t>
            </a:r>
            <a:endParaRPr lang="pl-PL" sz="3200" dirty="0">
              <a:latin typeface="Palatino Linotype" panose="0204050205050503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69" y="914400"/>
            <a:ext cx="6314351" cy="341387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498481" y="4630486"/>
            <a:ext cx="5767253" cy="20540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/>
              <a:t> </a:t>
            </a:r>
            <a:r>
              <a:rPr lang="pl-PL" sz="2000" dirty="0" smtClean="0">
                <a:latin typeface="Palatino Linotype" panose="02040502050505030304" pitchFamily="18" charset="0"/>
              </a:rPr>
              <a:t>w wyszukiwarce wpisujemy adres biblioteki: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  </a:t>
            </a:r>
            <a:r>
              <a:rPr lang="pl-PL" sz="2000" dirty="0" smtClean="0">
                <a:latin typeface="Palatino Linotype" panose="02040502050505030304" pitchFamily="18" charset="0"/>
                <a:hlinkClick r:id="rId3"/>
              </a:rPr>
              <a:t>www.biblioteka.piekary.pl</a:t>
            </a:r>
            <a:endParaRPr lang="pl-PL" sz="20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 przed nami pojawia się strona główna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 z szeregiem informacji</a:t>
            </a:r>
            <a:r>
              <a:rPr lang="pl-PL" sz="2000" dirty="0">
                <a:latin typeface="Palatino Linotype" panose="02040502050505030304" pitchFamily="18" charset="0"/>
              </a:rPr>
              <a:t>.</a:t>
            </a:r>
            <a:r>
              <a:rPr lang="pl-PL" sz="2000" dirty="0" smtClean="0">
                <a:latin typeface="Palatino Linotype" panose="02040502050505030304" pitchFamily="18" charset="0"/>
              </a:rPr>
              <a:t> Aby przejrzeć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 zbiory klikamy w zakładkę </a:t>
            </a:r>
          </a:p>
          <a:p>
            <a:pPr marL="0" indent="0">
              <a:buNone/>
            </a:pPr>
            <a:r>
              <a:rPr lang="pl-PL" sz="2000" dirty="0" smtClean="0">
                <a:latin typeface="Palatino Linotype" panose="02040502050505030304" pitchFamily="18" charset="0"/>
              </a:rPr>
              <a:t>       KATALOG ON-LINE         ZBIORY BIBLIOTEKI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5382107" y="6349369"/>
            <a:ext cx="339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501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29" y="4214171"/>
            <a:ext cx="3441186" cy="22472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7480" y="165105"/>
            <a:ext cx="4870269" cy="633965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latin typeface="Palatino Linotype" panose="02040502050505030304" pitchFamily="18" charset="0"/>
              </a:rPr>
              <a:t>Gdy na ekranie pojawi się:</a:t>
            </a:r>
            <a:br>
              <a:rPr lang="pl-PL" sz="3200" dirty="0" smtClean="0">
                <a:latin typeface="Palatino Linotype" panose="02040502050505030304" pitchFamily="18" charset="0"/>
              </a:rPr>
            </a:br>
            <a:endParaRPr lang="pl-PL" sz="3200" dirty="0">
              <a:latin typeface="Palatino Linotype" panose="02040502050505030304" pitchFamily="18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051765" y="4570033"/>
            <a:ext cx="5621252" cy="1535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przepisujemy z karty, którą otrzymaliśmy przy zapisie </a:t>
            </a:r>
            <a:r>
              <a:rPr lang="pl-PL" sz="2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NR i PIN </a:t>
            </a:r>
            <a:r>
              <a:rPr lang="pl-PL" sz="2000" dirty="0" smtClean="0">
                <a:latin typeface="Palatino Linotype" panose="02040502050505030304" pitchFamily="18" charset="0"/>
              </a:rPr>
              <a:t>(bez zer, które znajdują się przed numerem; </a:t>
            </a:r>
            <a:r>
              <a:rPr lang="pl-PL" sz="2000" dirty="0">
                <a:latin typeface="Palatino Linotype" panose="02040502050505030304" pitchFamily="18" charset="0"/>
              </a:rPr>
              <a:t>w</a:t>
            </a:r>
            <a:r>
              <a:rPr lang="pl-PL" sz="2000" dirty="0" smtClean="0">
                <a:latin typeface="Palatino Linotype" panose="02040502050505030304" pitchFamily="18" charset="0"/>
              </a:rPr>
              <a:t> tym przypadku NR to 12013)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00" y="936954"/>
            <a:ext cx="5181600" cy="3014227"/>
          </a:xfrm>
        </p:spPr>
      </p:pic>
      <p:cxnSp>
        <p:nvCxnSpPr>
          <p:cNvPr id="9" name="Łącznik prosty ze strzałką 8"/>
          <p:cNvCxnSpPr/>
          <p:nvPr/>
        </p:nvCxnSpPr>
        <p:spPr>
          <a:xfrm flipV="1">
            <a:off x="3777916" y="3688192"/>
            <a:ext cx="1022684" cy="1692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4774474" y="3688192"/>
            <a:ext cx="757989" cy="1728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0891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76898" y="491517"/>
            <a:ext cx="4791891" cy="521738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latin typeface="Palatino Linotype" panose="02040502050505030304" pitchFamily="18" charset="0"/>
              </a:rPr>
              <a:t>Oto obraz Twojego konta:</a:t>
            </a:r>
            <a:br>
              <a:rPr lang="pl-PL" sz="3200" dirty="0" smtClean="0">
                <a:latin typeface="Palatino Linotype" panose="02040502050505030304" pitchFamily="18" charset="0"/>
              </a:rPr>
            </a:br>
            <a:endParaRPr lang="pl-PL" sz="3200" dirty="0">
              <a:latin typeface="Palatino Linotype" panose="0204050205050503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9" y="1565920"/>
            <a:ext cx="9025747" cy="4210334"/>
          </a:xfrm>
        </p:spPr>
      </p:pic>
    </p:spTree>
    <p:extLst>
      <p:ext uri="{BB962C8B-B14F-4D97-AF65-F5344CB8AC3E}">
        <p14:creationId xmlns:p14="http://schemas.microsoft.com/office/powerpoint/2010/main" val="1052041331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040" y="345626"/>
            <a:ext cx="9404723" cy="140053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Tutaj wybieramy </a:t>
            </a:r>
            <a:r>
              <a:rPr lang="pl-PL" sz="2000" b="1" dirty="0" smtClean="0">
                <a:latin typeface="Palatino Linotype" panose="02040502050505030304" pitchFamily="18" charset="0"/>
              </a:rPr>
              <a:t>FILIĘ BIBLIOTECZNĄ</a:t>
            </a:r>
            <a:r>
              <a:rPr lang="pl-PL" sz="2000" dirty="0" smtClean="0">
                <a:latin typeface="Palatino Linotype" panose="02040502050505030304" pitchFamily="18" charset="0"/>
              </a:rPr>
              <a:t>, której zbiory przeglądamy lub szukamy pozycji w Katalogu Centralnym, czyli w całej piekarskiej sieci bibliotek </a:t>
            </a:r>
            <a:endParaRPr lang="pl-PL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07" y="1545261"/>
            <a:ext cx="8242517" cy="4895344"/>
          </a:xfrm>
        </p:spPr>
      </p:pic>
    </p:spTree>
    <p:extLst>
      <p:ext uri="{BB962C8B-B14F-4D97-AF65-F5344CB8AC3E}">
        <p14:creationId xmlns:p14="http://schemas.microsoft.com/office/powerpoint/2010/main" val="359196552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80" y="367078"/>
            <a:ext cx="10515600" cy="48142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W</a:t>
            </a:r>
            <a:r>
              <a:rPr lang="pl-PL" sz="2000" dirty="0" smtClean="0">
                <a:latin typeface="Palatino Linotype" panose="02040502050505030304" pitchFamily="18" charset="0"/>
              </a:rPr>
              <a:t> tym miejscu wpisujemy poszukiwaną pozycję, czyli konkretny tytuł lub autora: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60" y="3658605"/>
            <a:ext cx="7296194" cy="2928611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29" y="919616"/>
            <a:ext cx="5627071" cy="1943622"/>
          </a:xfrm>
        </p:spPr>
      </p:pic>
      <p:sp>
        <p:nvSpPr>
          <p:cNvPr id="8" name="pole tekstowe 7"/>
          <p:cNvSpPr txBox="1"/>
          <p:nvPr/>
        </p:nvSpPr>
        <p:spPr>
          <a:xfrm>
            <a:off x="370780" y="3060866"/>
            <a:ext cx="568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albo wybieramy inny zakres wyszukiwania: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679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Palatino Linotype" panose="02040502050505030304" pitchFamily="18" charset="0"/>
              </a:rPr>
              <a:t>Przykładowo, poszukujemy kryminału </a:t>
            </a:r>
            <a:r>
              <a:rPr lang="pl-PL" sz="2800" dirty="0" err="1" smtClean="0">
                <a:latin typeface="Palatino Linotype" panose="02040502050505030304" pitchFamily="18" charset="0"/>
              </a:rPr>
              <a:t>Harlana</a:t>
            </a:r>
            <a:r>
              <a:rPr lang="pl-PL" sz="2800" dirty="0" smtClean="0">
                <a:latin typeface="Palatino Linotype" panose="02040502050505030304" pitchFamily="18" charset="0"/>
              </a:rPr>
              <a:t> </a:t>
            </a:r>
            <a:r>
              <a:rPr lang="pl-PL" sz="2800" dirty="0" err="1" smtClean="0">
                <a:latin typeface="Palatino Linotype" panose="02040502050505030304" pitchFamily="18" charset="0"/>
              </a:rPr>
              <a:t>Cobena</a:t>
            </a:r>
            <a:endParaRPr lang="pl-PL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59" y="1388477"/>
            <a:ext cx="8001001" cy="2596425"/>
          </a:xfrm>
        </p:spPr>
      </p:pic>
      <p:sp>
        <p:nvSpPr>
          <p:cNvPr id="5" name="pole tekstowe 4"/>
          <p:cNvSpPr txBox="1"/>
          <p:nvPr/>
        </p:nvSpPr>
        <p:spPr>
          <a:xfrm>
            <a:off x="1412788" y="4388191"/>
            <a:ext cx="799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w</a:t>
            </a:r>
            <a:r>
              <a:rPr lang="pl-PL" sz="2000" dirty="0" smtClean="0">
                <a:latin typeface="Palatino Linotype" panose="02040502050505030304" pitchFamily="18" charset="0"/>
              </a:rPr>
              <a:t>ystarczy, że wpiszemy samo nazwisko, a nasz system wyszuka wszystkie pozycje tego pisarza, które posiada biblioteka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9997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4359" y="292771"/>
            <a:ext cx="6293619" cy="76917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Palatino Linotype" panose="02040502050505030304" pitchFamily="18" charset="0"/>
              </a:rPr>
              <a:t>W</a:t>
            </a:r>
            <a:r>
              <a:rPr lang="pl-PL" sz="2000" dirty="0" smtClean="0">
                <a:latin typeface="Palatino Linotype" panose="02040502050505030304" pitchFamily="18" charset="0"/>
              </a:rPr>
              <a:t>idoczne okładki książek po ich zaznaczeniu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(kliknij w nią kursorem) opisują konkretną pozycję</a:t>
            </a:r>
            <a:endParaRPr lang="pl-PL" sz="2000" dirty="0">
              <a:latin typeface="Palatino Linotype" panose="0204050205050503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4" y="1231602"/>
            <a:ext cx="4498557" cy="2883198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71" y="4114800"/>
            <a:ext cx="3000145" cy="2168342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75" y="162845"/>
            <a:ext cx="2996395" cy="395195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75" y="4114800"/>
            <a:ext cx="2996395" cy="2497316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60262" y="4454122"/>
            <a:ext cx="4431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000" dirty="0" smtClean="0">
                <a:latin typeface="Palatino Linotype" panose="02040502050505030304" pitchFamily="18" charset="0"/>
              </a:rPr>
              <a:t>Klikając </a:t>
            </a:r>
            <a:r>
              <a:rPr lang="pl-PL" sz="2000" dirty="0">
                <a:latin typeface="Palatino Linotype" panose="02040502050505030304" pitchFamily="18" charset="0"/>
              </a:rPr>
              <a:t>w okienko </a:t>
            </a:r>
            <a:r>
              <a:rPr lang="pl-PL" sz="2000" dirty="0" smtClean="0">
                <a:latin typeface="Palatino Linotype" panose="02040502050505030304" pitchFamily="18" charset="0"/>
              </a:rPr>
              <a:t>– „zobacz   szczegóły” – otrzymujemy </a:t>
            </a:r>
            <a:r>
              <a:rPr lang="pl-PL" sz="2000" dirty="0">
                <a:latin typeface="Palatino Linotype" panose="02040502050505030304" pitchFamily="18" charset="0"/>
              </a:rPr>
              <a:t>informacje </a:t>
            </a:r>
            <a:r>
              <a:rPr lang="pl-PL" sz="2000" dirty="0" smtClean="0">
                <a:latin typeface="Palatino Linotype" panose="02040502050505030304" pitchFamily="18" charset="0"/>
              </a:rPr>
              <a:t>o </a:t>
            </a:r>
            <a:r>
              <a:rPr lang="pl-PL" sz="2000" dirty="0">
                <a:latin typeface="Palatino Linotype" panose="02040502050505030304" pitchFamily="18" charset="0"/>
              </a:rPr>
              <a:t>książce </a:t>
            </a:r>
            <a:r>
              <a:rPr lang="pl-PL" sz="2000" dirty="0" smtClean="0">
                <a:latin typeface="Palatino Linotype" panose="02040502050505030304" pitchFamily="18" charset="0"/>
              </a:rPr>
              <a:t>oraz </a:t>
            </a:r>
            <a:br>
              <a:rPr lang="pl-PL" sz="2000" dirty="0" smtClean="0">
                <a:latin typeface="Palatino Linotype" panose="02040502050505030304" pitchFamily="18" charset="0"/>
              </a:rPr>
            </a:br>
            <a:r>
              <a:rPr lang="pl-PL" sz="2000" dirty="0" smtClean="0">
                <a:latin typeface="Palatino Linotype" panose="02040502050505030304" pitchFamily="18" charset="0"/>
              </a:rPr>
              <a:t>o dostępności w poszczególnych filiach biblioteki</a:t>
            </a:r>
            <a:endParaRPr lang="pl-PL" sz="2000" dirty="0"/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8006496" y="901338"/>
            <a:ext cx="1234451" cy="5184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00890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529</TotalTime>
  <Words>407</Words>
  <Application>Microsoft Office PowerPoint</Application>
  <PresentationFormat>Panoramiczny</PresentationFormat>
  <Paragraphs>46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Noto Naskh Arabic</vt:lpstr>
      <vt:lpstr>Palatino Linotype</vt:lpstr>
      <vt:lpstr>Wingdings</vt:lpstr>
      <vt:lpstr>Wingdings 3</vt:lpstr>
      <vt:lpstr>Jon</vt:lpstr>
      <vt:lpstr>Miejskiej Biblioteki Publicznej  im. Teodora Heneczka w Piekarach Śląskich  - samouczek -</vt:lpstr>
      <vt:lpstr>Krok pierwszy, by korzystać z biblioteki:</vt:lpstr>
      <vt:lpstr>Teraz już możemy przeglądać zasoby katalogu online</vt:lpstr>
      <vt:lpstr>Gdy na ekranie pojawi się: </vt:lpstr>
      <vt:lpstr>Oto obraz Twojego konta: </vt:lpstr>
      <vt:lpstr>Tutaj wybieramy FILIĘ BIBLIOTECZNĄ, której zbiory przeglądamy lub szukamy pozycji w Katalogu Centralnym, czyli w całej piekarskiej sieci bibliotek </vt:lpstr>
      <vt:lpstr>W tym miejscu wpisujemy poszukiwaną pozycję, czyli konkretny tytuł lub autora:</vt:lpstr>
      <vt:lpstr>Przykładowo, poszukujemy kryminału Harlana Cobena</vt:lpstr>
      <vt:lpstr>Widoczne okładki książek po ich zaznaczeniu  (kliknij w nią kursorem) opisują konkretną pozycję</vt:lpstr>
      <vt:lpstr>Gdy na ekranie pojawi się lista autorów, należy zwrócić uwagę także na ich imiona i wybrać tego, którego konkretnie poszukujemy</vt:lpstr>
      <vt:lpstr>Na slajdzie widzimy teraz wykaz filii, które posiadają dany tytuł i jego aktualną dostępność:</vt:lpstr>
      <vt:lpstr>Prezentacja programu PowerPoint</vt:lpstr>
      <vt:lpstr>Przejdźmy teraz do zakładki TWOJE KONTO. Po kliknięciu „Aktualnie wypożycz.” widzimy wszystkie pozycje znajdujące się obecnie na naszym koncie wraz z informacją w jakiej filii zostały wypożyczone i kiedy przypada termin zwrotu</vt:lpstr>
      <vt:lpstr>Jeśli z jakiegoś powodu nie udało Ci się zarezerwować książki lub chcesz ją  przeczytać później, możesz ją sobie tu umieścić, by kiedyś ponownie zarezerwować lub wypożyczyć. SCHOWEK TO NIE REZERWACJA.</vt:lpstr>
      <vt:lpstr>Tutaj widzisz historię swoich wypożyczeń – co czytałeś, z jakiej filii i w jakim okresie</vt:lpstr>
      <vt:lpstr>W tej zakładce zawarta jest historia Twoich rezerwacji, to co odebrałeś i to,  co ci umknęło! Jeśli nadal reflektujesz na tytuł, który Ci umknął,  to zarezerwuj go ponownie!</vt:lpstr>
      <vt:lpstr>Aby być na bieżąco z sytuacją na swoim bibliotecznym koncie, zachęcamy do aktywowania usługi SMS w telefonie. Dokonać tego można w każdej naszej placówce, telefonicznie lub mailowo.</vt:lpstr>
      <vt:lpstr>Dziękujemy za uwagę! Zachęcamy do korzystania!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poruszać się po  systemie „Mateusz”? - samouczek</dc:title>
  <dc:creator>Użytkownik systemu Windows</dc:creator>
  <cp:lastModifiedBy>Instruktor</cp:lastModifiedBy>
  <cp:revision>108</cp:revision>
  <dcterms:created xsi:type="dcterms:W3CDTF">2021-03-11T11:46:17Z</dcterms:created>
  <dcterms:modified xsi:type="dcterms:W3CDTF">2021-03-24T07:44:59Z</dcterms:modified>
</cp:coreProperties>
</file>